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2" r:id="rId3"/>
    <p:sldId id="257" r:id="rId4"/>
    <p:sldId id="258" r:id="rId5"/>
    <p:sldId id="259" r:id="rId6"/>
    <p:sldId id="260" r:id="rId7"/>
    <p:sldId id="263" r:id="rId8"/>
    <p:sldId id="262" r:id="rId9"/>
    <p:sldId id="274" r:id="rId10"/>
    <p:sldId id="264" r:id="rId11"/>
    <p:sldId id="266" r:id="rId12"/>
    <p:sldId id="272" r:id="rId13"/>
    <p:sldId id="277" r:id="rId14"/>
    <p:sldId id="267" r:id="rId15"/>
    <p:sldId id="275" r:id="rId16"/>
    <p:sldId id="268" r:id="rId17"/>
    <p:sldId id="269" r:id="rId18"/>
    <p:sldId id="270" r:id="rId19"/>
    <p:sldId id="278" r:id="rId20"/>
    <p:sldId id="279" r:id="rId21"/>
    <p:sldId id="280" r:id="rId22"/>
    <p:sldId id="284" r:id="rId23"/>
    <p:sldId id="289" r:id="rId24"/>
    <p:sldId id="287" r:id="rId25"/>
    <p:sldId id="286" r:id="rId26"/>
    <p:sldId id="290" r:id="rId27"/>
    <p:sldId id="288" r:id="rId28"/>
    <p:sldId id="285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F2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58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2BF6-1667-4C2F-B0C3-89E93EE78C5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94F7B-A120-4650-87A6-E7B395F45A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5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4F7B-A120-4650-87A6-E7B395F45AF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4F7B-A120-4650-87A6-E7B395F45AF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0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4F7B-A120-4650-87A6-E7B395F45AF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4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2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5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6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9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6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8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8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4C77C-C454-46D6-8474-1C854BC47795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88CCB-2E8F-46E9-8C64-728BFAEC2D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444658"/>
            <a:ext cx="7772400" cy="187890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«КАЗАЧИЙ ПУТЬ»</a:t>
            </a:r>
            <a:endParaRPr lang="ru-RU" dirty="0">
              <a:solidFill>
                <a:schemeClr val="bg1"/>
              </a:solidFill>
              <a:effectLst>
                <a:outerShdw blurRad="50800" dist="50800" dir="1188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5323562"/>
            <a:ext cx="7315200" cy="13402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127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СЕВАСТОПОЛЬСКАЯ ТРОПА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127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КОННЫЕ И ПЕШИЕ КАЗАЧЬИ МАРШРУТЫ</a:t>
            </a:r>
            <a:endParaRPr lang="ru-RU" b="1" dirty="0">
              <a:solidFill>
                <a:schemeClr val="bg1"/>
              </a:solidFill>
              <a:effectLst>
                <a:outerShdw blurRad="50800" dist="50800" dir="1278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1" y="222034"/>
            <a:ext cx="1283955" cy="143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70" y="391713"/>
            <a:ext cx="905275" cy="1095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135" y="208485"/>
            <a:ext cx="717741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</a:t>
            </a:r>
          </a:p>
          <a:p>
            <a:pPr algn="ctr"/>
            <a:r>
              <a:rPr lang="ru-RU" dirty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поддержке</a:t>
            </a:r>
          </a:p>
          <a:p>
            <a:pPr algn="ctr"/>
            <a:r>
              <a:rPr lang="ru-RU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общественных коммуникаций города Севастополя            и Главного управления культуры города Севастополя </a:t>
            </a:r>
            <a:endParaRPr lang="ru-RU" dirty="0">
              <a:effectLst>
                <a:outerShdw blurRad="50800" dist="50800" dir="1344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64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47781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01600" dir="8220000" algn="ctr" rotWithShape="0">
                    <a:schemeClr val="tx1">
                      <a:alpha val="9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ЧЕРКЕЗ-КЕРМЕН</a:t>
            </a:r>
            <a:r>
              <a:rPr lang="ru-RU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01600" dir="8220000" algn="ctr" rotWithShape="0">
                    <a:schemeClr val="tx1">
                      <a:alpha val="9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01600" dir="8220000" algn="ctr" rotWithShape="0">
                    <a:schemeClr val="tx1">
                      <a:alpha val="9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(крымско-тат. – крепость черкесов)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01600" dir="8220000" algn="ctr" rotWithShape="0">
                    <a:schemeClr val="tx1">
                      <a:alpha val="9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МАРШРУТ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86" y="563671"/>
            <a:ext cx="883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1945 года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Черке́з-Керме́н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Кріпке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крымско-тат.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Çerkez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Kermen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исчезнувшее село в Бахчисарайском районе Республики Крым, находилось на юго-западе района, у самой границы с Балаклавским районом Севастополя. 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9" y="3551515"/>
            <a:ext cx="4668717" cy="3076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416" y="0"/>
            <a:ext cx="6613743" cy="1015663"/>
          </a:xfrm>
          <a:prstGeom prst="rect">
            <a:avLst/>
          </a:prstGeom>
          <a:noFill/>
          <a:effectLst>
            <a:glow rad="152400">
              <a:schemeClr val="accent2">
                <a:lumMod val="50000"/>
                <a:alpha val="19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Черкез</a:t>
            </a:r>
            <a:r>
              <a:rPr lang="ru-RU" sz="6000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Кермен</a:t>
            </a:r>
            <a:endParaRPr lang="ru-RU" sz="6000" b="1" dirty="0" smtClean="0">
              <a:solidFill>
                <a:srgbClr val="FFFFFF"/>
              </a:solidFill>
              <a:effectLst>
                <a:glow rad="127000">
                  <a:srgbClr val="5F2C09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3326" y="626301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8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416" y="0"/>
            <a:ext cx="6613743" cy="1015663"/>
          </a:xfrm>
          <a:prstGeom prst="rect">
            <a:avLst/>
          </a:prstGeom>
          <a:noFill/>
          <a:effectLst>
            <a:glow rad="152400">
              <a:schemeClr val="accent2">
                <a:lumMod val="50000"/>
                <a:alpha val="19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Черкез</a:t>
            </a:r>
            <a:r>
              <a:rPr lang="ru-RU" sz="6000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Кермен</a:t>
            </a:r>
            <a:endParaRPr lang="ru-RU" sz="6000" b="1" dirty="0" smtClean="0">
              <a:solidFill>
                <a:srgbClr val="FFFFFF"/>
              </a:solidFill>
              <a:effectLst>
                <a:glow rad="127000">
                  <a:srgbClr val="5F2C09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37" y="259705"/>
            <a:ext cx="3407747" cy="2245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1015663"/>
            <a:ext cx="4634631" cy="2616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59" y="2906713"/>
            <a:ext cx="4894895" cy="348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3932764"/>
            <a:ext cx="4096557" cy="2671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1141" y="1155449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1805</a:t>
            </a:r>
            <a:endParaRPr lang="ru-RU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7276" y="4101185"/>
            <a:ext cx="1640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1925</a:t>
            </a:r>
            <a:endParaRPr lang="ru-RU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3457" y="324751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1856</a:t>
            </a:r>
            <a:endParaRPr lang="ru-RU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3120" y="53458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  <a:endParaRPr lang="ru-RU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416" y="0"/>
            <a:ext cx="6613743" cy="1015663"/>
          </a:xfrm>
          <a:prstGeom prst="rect">
            <a:avLst/>
          </a:prstGeom>
          <a:noFill/>
          <a:effectLst>
            <a:glow rad="152400">
              <a:schemeClr val="accent2">
                <a:lumMod val="50000"/>
                <a:alpha val="19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Черкез</a:t>
            </a:r>
            <a:r>
              <a:rPr lang="ru-RU" sz="6000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Кермен</a:t>
            </a:r>
            <a:endParaRPr lang="ru-RU" sz="6000" b="1" dirty="0" smtClean="0">
              <a:solidFill>
                <a:srgbClr val="FFFFFF"/>
              </a:solidFill>
              <a:effectLst>
                <a:glow rad="127000">
                  <a:srgbClr val="5F2C09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92" y="4201094"/>
            <a:ext cx="3355011" cy="25665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76" y="888014"/>
            <a:ext cx="4637944" cy="34459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5101" y="4953169"/>
            <a:ext cx="369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</a:p>
        </p:txBody>
      </p:sp>
    </p:spTree>
    <p:extLst>
      <p:ext uri="{BB962C8B-B14F-4D97-AF65-F5344CB8AC3E}">
        <p14:creationId xmlns:p14="http://schemas.microsoft.com/office/powerpoint/2010/main" val="716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307" y="-388306"/>
            <a:ext cx="8152095" cy="226688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FFFF"/>
                </a:solidFill>
                <a:effectLst>
                  <a:glow rad="127000">
                    <a:schemeClr val="tx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 Донаторов</a:t>
            </a:r>
            <a:endParaRPr lang="ru-RU" sz="6000" b="1" dirty="0">
              <a:effectLst>
                <a:glow rad="127000">
                  <a:schemeClr val="tx2">
                    <a:lumMod val="60000"/>
                    <a:lumOff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76" y="4534421"/>
            <a:ext cx="2855934" cy="2141951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03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8" y="1129643"/>
            <a:ext cx="5624187" cy="3599480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8" y="3993806"/>
            <a:ext cx="5555294" cy="2777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36" y="747721"/>
            <a:ext cx="2933700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37994"/>
            <a:ext cx="9149741" cy="461665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  <a:alpha val="72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фрагменты </a:t>
            </a:r>
            <a:r>
              <a:rPr lang="ru-RU" sz="2400" b="1" dirty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фресковой живописи XII – XIV вв</a:t>
            </a:r>
            <a:r>
              <a:rPr lang="ru-RU" sz="2400" b="1" dirty="0" smtClean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FFFFFF"/>
              </a:solidFill>
              <a:effectLst>
                <a:glow rad="127000">
                  <a:schemeClr val="accent2">
                    <a:lumMod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9051" y="2929383"/>
            <a:ext cx="31095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восточной части храма расположена самая необычная фреска: над престолом изображен младенец в чаше. Рядом с ним стоят святые, которые читают свитки. Историки полагают, что эта чаша – </a:t>
            </a:r>
            <a:endParaRPr lang="ru-RU" sz="2200" b="1" dirty="0" smtClean="0">
              <a:solidFill>
                <a:srgbClr val="FFFFFF"/>
              </a:solidFill>
              <a:effectLst>
                <a:glow rad="127000">
                  <a:schemeClr val="accent2">
                    <a:lumMod val="75000"/>
                    <a:alpha val="5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</a:t>
            </a:r>
            <a:r>
              <a:rPr lang="ru-RU" sz="2200" b="1" dirty="0">
                <a:solidFill>
                  <a:srgbClr val="FFFFFF"/>
                </a:solidFill>
                <a:effectLst>
                  <a:glow rad="127000">
                    <a:schemeClr val="accent2">
                      <a:lumMod val="75000"/>
                      <a:alpha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Грааль</a:t>
            </a:r>
          </a:p>
        </p:txBody>
      </p:sp>
    </p:spTree>
    <p:extLst>
      <p:ext uri="{BB962C8B-B14F-4D97-AF65-F5344CB8AC3E}">
        <p14:creationId xmlns:p14="http://schemas.microsoft.com/office/powerpoint/2010/main" val="39258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867" y="150312"/>
            <a:ext cx="8307103" cy="3031297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Пещерный монастырь на </a:t>
            </a:r>
            <a:br>
              <a:rPr lang="ru-RU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севастопольской </a:t>
            </a:r>
            <a:r>
              <a:rPr lang="ru-RU" b="1" dirty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тропе </a:t>
            </a:r>
            <a:r>
              <a:rPr lang="ru-RU" sz="7300" b="1" dirty="0" err="1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Челтер-Мармара</a:t>
            </a:r>
            <a:r>
              <a:rPr lang="ru-RU" sz="7300" b="1" dirty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300" b="1" dirty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(преподобного </a:t>
            </a:r>
            <a:r>
              <a:rPr lang="ru-RU" sz="2200" b="1" dirty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Саввы </a:t>
            </a:r>
            <a:r>
              <a:rPr lang="ru-RU" sz="2200" b="1" dirty="0" smtClean="0">
                <a:solidFill>
                  <a:srgbClr val="FFFFFF"/>
                </a:solidFill>
                <a:effectLst>
                  <a:glow rad="127000">
                    <a:srgbClr val="5F2C09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Освященного)</a:t>
            </a:r>
            <a:endParaRPr lang="ru-RU" sz="2200" b="1" dirty="0">
              <a:solidFill>
                <a:srgbClr val="FFFFFF"/>
              </a:solidFill>
              <a:effectLst>
                <a:glow rad="127000">
                  <a:srgbClr val="5F2C09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2" y="3696780"/>
            <a:ext cx="3654930" cy="2019013"/>
          </a:xfrm>
          <a:prstGeom prst="rect">
            <a:avLst/>
          </a:prstGeom>
          <a:ln w="11112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8" y="4146480"/>
            <a:ext cx="3612512" cy="2442209"/>
          </a:xfrm>
          <a:prstGeom prst="rect">
            <a:avLst/>
          </a:prstGeom>
          <a:ln w="12382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50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" y="4044519"/>
            <a:ext cx="4096010" cy="2720921"/>
          </a:xfrm>
          <a:prstGeom prst="rect">
            <a:avLst/>
          </a:prstGeom>
          <a:ln w="63500" cmpd="thickThin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131352"/>
            <a:ext cx="3732756" cy="2354844"/>
          </a:xfrm>
          <a:prstGeom prst="rect">
            <a:avLst/>
          </a:prstGeom>
          <a:ln w="60325" cmpd="thickThin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709786" y="3889204"/>
            <a:ext cx="4434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маршрутов необходимо обустройство на Большой севастопольской тропе: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конных стоянок со стационарной </a:t>
            </a:r>
            <a:r>
              <a:rPr lang="ru-RU" sz="2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конвязью</a:t>
            </a:r>
            <a:r>
              <a:rPr lang="ru-RU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для приготовления и приёма пищи;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оготовленных</a:t>
            </a:r>
            <a:r>
              <a:rPr lang="ru-RU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стационарных площадок для установки палаток.</a:t>
            </a:r>
          </a:p>
        </p:txBody>
      </p:sp>
    </p:spTree>
    <p:extLst>
      <p:ext uri="{BB962C8B-B14F-4D97-AF65-F5344CB8AC3E}">
        <p14:creationId xmlns:p14="http://schemas.microsoft.com/office/powerpoint/2010/main" val="2975640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1952"/>
            <a:ext cx="9143999" cy="205422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119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туристических трассированных маршрутов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в Юго-Западном Крыму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абаний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250" y="4600575"/>
            <a:ext cx="2752725" cy="2064544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Рисунок 3" descr="кабаний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975" y="4622009"/>
            <a:ext cx="2701924" cy="20264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 descr="кабаний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28925" y="4164805"/>
            <a:ext cx="3419475" cy="2564607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32925" y="4257675"/>
            <a:ext cx="3410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урочище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Адымтюр</a:t>
            </a:r>
            <a:r>
              <a:rPr lang="ru-RU" sz="1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(перевал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Бечку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(Кабаний)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августа 2018 года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66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2" y="318370"/>
            <a:ext cx="3374199" cy="2249466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46" y="4459266"/>
            <a:ext cx="2868459" cy="2151344"/>
          </a:xfrm>
          <a:prstGeom prst="rect">
            <a:avLst/>
          </a:prstGeom>
          <a:ln w="38100" cap="sq" cmpd="thickThin">
            <a:solidFill>
              <a:srgbClr val="FF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88515" y="3864465"/>
            <a:ext cx="47316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Маршруты  </a:t>
            </a:r>
            <a:r>
              <a:rPr lang="ru-RU" sz="5400" b="1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ВАХТЫ ПАМЯТИ</a:t>
            </a:r>
            <a:endParaRPr lang="ru-RU" sz="5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33" y="230687"/>
            <a:ext cx="3832963" cy="2874723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224291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алаклава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433" y="222866"/>
            <a:ext cx="4890477" cy="3749366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447071"/>
            <a:ext cx="9144000" cy="707886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 октября 1854 года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алаклав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148" y="127819"/>
            <a:ext cx="3038168" cy="2017850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1" name="Рисунок 10" descr="балаклава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7509" y="118971"/>
            <a:ext cx="2969341" cy="20537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4" y="87683"/>
            <a:ext cx="2805831" cy="210437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4" y="2467626"/>
            <a:ext cx="2805831" cy="210437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8" y="87683"/>
            <a:ext cx="2805830" cy="210437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8" y="2467626"/>
            <a:ext cx="2805830" cy="2104373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57199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  <a:r>
              <a:rPr lang="ru-RU" sz="32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благоустройство позабытых могил защитников Севастополя </a:t>
            </a:r>
            <a:endParaRPr lang="ru-RU" sz="3200" dirty="0" smtClean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удалённых и труднодоступных местах</a:t>
            </a:r>
          </a:p>
        </p:txBody>
      </p:sp>
    </p:spTree>
    <p:extLst>
      <p:ext uri="{BB962C8B-B14F-4D97-AF65-F5344CB8AC3E}">
        <p14:creationId xmlns:p14="http://schemas.microsoft.com/office/powerpoint/2010/main" val="336033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878" y="388307"/>
            <a:ext cx="48851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гранитном обелиске с множеством следов от пуль, написано: </a:t>
            </a:r>
            <a:endParaRPr lang="ru-RU" sz="2800" dirty="0" smtClean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«Медведев </a:t>
            </a:r>
            <a:r>
              <a:rPr lang="ru-RU" sz="28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 Т., борт-механик, погиб на славном посту 14 июля 1938 </a:t>
            </a:r>
            <a:r>
              <a:rPr lang="ru-RU" sz="28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года». </a:t>
            </a:r>
          </a:p>
          <a:p>
            <a:endParaRPr lang="ru-RU" sz="2800" dirty="0" smtClean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Рядом </a:t>
            </a:r>
            <a:r>
              <a:rPr lang="ru-RU" sz="28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обычная скромная могила: </a:t>
            </a:r>
            <a:endParaRPr lang="ru-RU" sz="2800" dirty="0" smtClean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«Пулеметчику </a:t>
            </a:r>
            <a:r>
              <a:rPr lang="ru-RU" sz="28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Дмитриченко, геройски погибшему 2 мая 1942 года, прикрывая отход раненых, женщин и </a:t>
            </a:r>
            <a:r>
              <a:rPr lang="ru-RU" sz="2800" dirty="0" smtClean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детей».</a:t>
            </a:r>
            <a:endParaRPr lang="ru-RU" sz="280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02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444658"/>
            <a:ext cx="7772400" cy="187890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50800" dist="50800" dir="118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«КАЗАЧИЙ ПУТЬ»</a:t>
            </a:r>
            <a:endParaRPr lang="ru-RU" dirty="0">
              <a:solidFill>
                <a:schemeClr val="bg1"/>
              </a:solidFill>
              <a:effectLst>
                <a:outerShdw blurRad="50800" dist="50800" dir="1188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5323562"/>
            <a:ext cx="7315200" cy="13402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50800" dir="127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СЕВАСТОПОЛЬСКАЯ ТРОПА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1278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КОННЫЕ И ПЕШИЕ КАЗАЧЬИ МАРШРУТЫ</a:t>
            </a:r>
            <a:endParaRPr lang="ru-RU" b="1" dirty="0">
              <a:solidFill>
                <a:schemeClr val="bg1"/>
              </a:solidFill>
              <a:effectLst>
                <a:outerShdw blurRad="50800" dist="50800" dir="1278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1" y="222034"/>
            <a:ext cx="1283955" cy="143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70" y="391713"/>
            <a:ext cx="905275" cy="1095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135" y="208485"/>
            <a:ext cx="717741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</a:t>
            </a:r>
          </a:p>
          <a:p>
            <a:pPr algn="ctr"/>
            <a:r>
              <a:rPr lang="ru-RU" dirty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поддержке</a:t>
            </a:r>
          </a:p>
          <a:p>
            <a:pPr algn="ctr"/>
            <a:r>
              <a:rPr lang="ru-RU" dirty="0" smtClean="0">
                <a:effectLst>
                  <a:outerShdw blurRad="50800" dist="50800" dir="13440000" algn="ctr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общественных коммуникаций города Севастополя            и Главного управления культуры города Севастополя </a:t>
            </a:r>
            <a:endParaRPr lang="ru-RU" dirty="0">
              <a:effectLst>
                <a:outerShdw blurRad="50800" dist="50800" dir="1344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64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228600"/>
            <a:ext cx="6181725" cy="6543675"/>
          </a:xfrm>
          <a:effectLst>
            <a:outerShdw blurRad="50800" dist="50800" dir="5400000" algn="ctr" rotWithShape="0">
              <a:srgbClr val="000000">
                <a:alpha val="77000"/>
              </a:srgbClr>
            </a:outerShdw>
          </a:effectLst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конных и пеших казачьих маршрутов на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севастопольской тропе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«Казачий путь»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 презентован на  </a:t>
            </a:r>
            <a:r>
              <a:rPr lang="ru-RU" sz="38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выставки туристских маршрутов «Дорогами казаков». </a:t>
            </a:r>
            <a:endParaRPr lang="ru-RU" sz="3800" b="1" dirty="0" smtClean="0">
              <a:solidFill>
                <a:schemeClr val="bg1"/>
              </a:solidFill>
              <a:effectLst>
                <a:glow rad="25400">
                  <a:schemeClr val="tx1">
                    <a:lumMod val="95000"/>
                    <a:lumOff val="5000"/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800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sz="18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1800" b="1" dirty="0" smtClean="0">
              <a:solidFill>
                <a:schemeClr val="bg1"/>
              </a:solidFill>
              <a:effectLst>
                <a:glow rad="25400">
                  <a:schemeClr val="tx1">
                    <a:lumMod val="95000"/>
                    <a:lumOff val="5000"/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800" b="1" dirty="0">
              <a:solidFill>
                <a:schemeClr val="bg1"/>
              </a:solidFill>
              <a:effectLst>
                <a:glow rad="25400">
                  <a:schemeClr val="tx1">
                    <a:lumMod val="95000"/>
                    <a:lumOff val="5000"/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800" b="1" dirty="0" smtClean="0">
              <a:solidFill>
                <a:schemeClr val="bg1"/>
              </a:solidFill>
              <a:effectLst>
                <a:glow rad="25400">
                  <a:schemeClr val="tx1">
                    <a:lumMod val="95000"/>
                    <a:lumOff val="5000"/>
                    <a:alpha val="7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 приняли участие руководители органов исполнительной и законодательной власти Волгоградской области, Федерального агентства по туризму, Министерства культуры РФ, Ассоциации внутреннего и въездного туризма России, Управления гуманитарного сотрудничества и развития общественной дипломатии </a:t>
            </a:r>
            <a:r>
              <a:rPr lang="ru-RU" b="1" dirty="0" err="1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Россотрудничества</a:t>
            </a:r>
            <a:r>
              <a:rPr lang="ru-RU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Федерального агентства по делам национальностей, Совета при Президенте Российской Федерации по делам казачества, Российского союза туриндустрии, представители городов-организаторов </a:t>
            </a:r>
            <a:r>
              <a:rPr lang="ru-RU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ЧМ-2018</a:t>
            </a:r>
            <a:r>
              <a:rPr lang="ru-RU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регионов </a:t>
            </a:r>
            <a:r>
              <a:rPr lang="ru-RU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</a:p>
        </p:txBody>
      </p:sp>
    </p:spTree>
    <p:extLst>
      <p:ext uri="{BB962C8B-B14F-4D97-AF65-F5344CB8AC3E}">
        <p14:creationId xmlns:p14="http://schemas.microsoft.com/office/powerpoint/2010/main" val="7763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" y="433388"/>
            <a:ext cx="7886700" cy="2662237"/>
          </a:xfrm>
        </p:spPr>
        <p:txBody>
          <a:bodyPr/>
          <a:lstStyle/>
          <a:p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</a:t>
            </a:r>
            <a:b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</a:t>
            </a:r>
            <a:b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реализовано: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49" y="3028949"/>
            <a:ext cx="8258175" cy="33194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Приобретён комплект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GNSS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приборов для осуществления трассировки маршрутов;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Осуществлены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разведовательные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по поиску оптимальных для передвижения верхом и безопасных маршрутов;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приобретен инвентарь необходимый для передвижения экскурсионных групп.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9700"/>
            <a:ext cx="3124200" cy="416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574" y="3657599"/>
            <a:ext cx="7877175" cy="306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Осуществлена трассировка нескольких предполагаемых маршрутов;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места расположения опорных пунктов согласованные с территориальными органами  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МВД 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МЧС;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и подготовлены для передвижения в горно-лесистой местности 5 лошадей.</a:t>
            </a:r>
          </a:p>
        </p:txBody>
      </p:sp>
    </p:spTree>
    <p:extLst>
      <p:ext uri="{BB962C8B-B14F-4D97-AF65-F5344CB8AC3E}">
        <p14:creationId xmlns:p14="http://schemas.microsoft.com/office/powerpoint/2010/main" val="23044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79376"/>
            <a:ext cx="9144000" cy="15245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Опорные пункты </a:t>
            </a:r>
            <a:b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4015"/>
            <a:ext cx="7543800" cy="4653985"/>
          </a:xfrm>
        </p:spPr>
      </p:pic>
    </p:spTree>
    <p:extLst>
      <p:ext uri="{BB962C8B-B14F-4D97-AF65-F5344CB8AC3E}">
        <p14:creationId xmlns:p14="http://schemas.microsoft.com/office/powerpoint/2010/main" val="19389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746126"/>
            <a:ext cx="7886700" cy="1325563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организации маршрутов необходимо:</a:t>
            </a: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175" y="3616325"/>
            <a:ext cx="7886700" cy="4351338"/>
          </a:xfrm>
        </p:spPr>
        <p:txBody>
          <a:bodyPr/>
          <a:lstStyle/>
          <a:p>
            <a:pPr lvl="0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расположения опорных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провести обустройство мест для размещения палаток, приготовления и приема пищи, туалетов и рукомойников;</a:t>
            </a:r>
          </a:p>
          <a:p>
            <a:pPr lvl="0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своевременный скос травы, организацию противопожарных полос и противоклещевую обработку территории.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4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98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ресурсы для осуществления проекта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050" y="1825625"/>
            <a:ext cx="8172450" cy="43513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проекта в систему военно-патриотического воспитания молодежи города Севастополя;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Опорных пунктов в общую систему взаимодействия органов МЧС и МВД;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в пользование Окружному казачьему обществу «Севастопольский казачий округ» земельных участков для размещения Опорных пунктов.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проекта: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1825625"/>
            <a:ext cx="8820150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Обеспечении безопасности туристов на туристских маршрутах «Большой севастопольской тропы»;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обеспечение противопожарной и экологической безопасности лесной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Севастополя;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воспитание молодежи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воспитание, формирование ответственного отношения к природе и культурно-историческому наследию Севастополя;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Поиск, восстановление и сбережение мест воинских захоронений в горной и лесной местности Севастополя.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921" y="39774"/>
            <a:ext cx="78867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«Казачий путь»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883" y="1365337"/>
            <a:ext cx="7886700" cy="1816274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военно-патриотическое и духовно-нравственное воспитание молодежи на традициях казачества и православия. Ознакомление гостей Крыма и Севастополя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туристическими маршрутами «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севастопольской тропы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развитие на территории региона пешего и конного туризма.</a:t>
            </a:r>
          </a:p>
          <a:p>
            <a:pPr lvl="2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-721812" y="4365320"/>
            <a:ext cx="7886700" cy="429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выступает одним из направлений совершенствования такого регионального туристического компонента, как «Большая севастопольская тропа», на основе ознакомления с объектами военно-исторического и культурного наследия находящихся на удалении до 2-3 часов шага верхом от «Большой севастопольской тропы»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2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21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885" y="125260"/>
            <a:ext cx="66387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воспитание и привлечение молодежи к занятию военно-прикладными видами спорта и туризмом, изучению культурных традиций и истории Крыма и Севастополя – основная задача Программы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привлекательных туристических маршрутов с «казачьей» составляющей.</a:t>
            </a:r>
          </a:p>
          <a:p>
            <a:endParaRPr lang="ru-RU" sz="24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0779" y="4549739"/>
            <a:ext cx="6363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u="sng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и старших классов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военно-патриотических клубов и поисковых отрядов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 группы </a:t>
            </a:r>
          </a:p>
        </p:txBody>
      </p:sp>
    </p:spTree>
    <p:extLst>
      <p:ext uri="{BB962C8B-B14F-4D97-AF65-F5344CB8AC3E}">
        <p14:creationId xmlns:p14="http://schemas.microsoft.com/office/powerpoint/2010/main" val="30144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72750">
              <a:srgbClr val="3074B2"/>
            </a:gs>
            <a:gs pos="100000">
              <a:srgbClr val="347BBB"/>
            </a:gs>
            <a:gs pos="0">
              <a:schemeClr val="accent1">
                <a:alpha val="88000"/>
                <a:lumMod val="87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0" y="321802"/>
            <a:ext cx="1609634" cy="1798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6067" y="494879"/>
            <a:ext cx="703962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 включает в себя 15 казачьих обществ,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из которых территориально находятся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федерального значения Севастополе,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7 на территории Республики Крым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7" y="2260794"/>
            <a:ext cx="6814158" cy="4305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5596" y="3519793"/>
            <a:ext cx="4860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деятельности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 «Севастопольский казачий округ» включает в себя: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Севастополь,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Крым: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Бахчисарайский район,</a:t>
            </a:r>
          </a:p>
          <a:p>
            <a:pPr algn="r"/>
            <a:r>
              <a:rPr lang="ru-RU" sz="2400" b="1" dirty="0" err="1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Сакский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50800" dir="14700000" algn="ctr" rotWithShape="0">
                    <a:schemeClr val="accent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с городами Саки и Евпатория)</a:t>
            </a:r>
            <a:endParaRPr lang="ru-RU" sz="2400" b="1" dirty="0">
              <a:solidFill>
                <a:schemeClr val="bg1"/>
              </a:solidFill>
              <a:effectLst>
                <a:outerShdw blurRad="50800" dist="50800" dir="14700000" algn="ctr" rotWithShape="0">
                  <a:schemeClr val="accent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72750">
              <a:srgbClr val="3074B2"/>
            </a:gs>
            <a:gs pos="100000">
              <a:srgbClr val="347BBB"/>
            </a:gs>
            <a:gs pos="0">
              <a:schemeClr val="accent1">
                <a:alpha val="88000"/>
                <a:lumMod val="87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6" y="321802"/>
            <a:ext cx="1609634" cy="17984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6" y="3345185"/>
            <a:ext cx="4661491" cy="310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796" y="321802"/>
            <a:ext cx="7077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Казаки ОКО «Севастопольский казачий округ»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взятыми на себя обязательствами по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несению государственной и иной службы привлекаются органами государственной власти к: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общественного порядка,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государственной и муниципальной собственности,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иквидация последствий ЧС,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экологической безопасности и защите лесов.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3706" y="3070537"/>
            <a:ext cx="38750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несении службы по обеспечению экологической безопасности и защите лесов, как правило, патрулирование казаками осуществляется верхом.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и содержания лошадей в Севастопольском казачьем округе уже созданы три конные заставы в селах Хмельницкое, Терновка (Сев.) 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Голубинка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(Бахчисарайский р-н).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72750">
              <a:srgbClr val="3074B2"/>
            </a:gs>
            <a:gs pos="100000">
              <a:srgbClr val="347BBB"/>
            </a:gs>
            <a:gs pos="0">
              <a:schemeClr val="accent1">
                <a:alpha val="88000"/>
                <a:lumMod val="87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8614"/>
            <a:ext cx="5210769" cy="4489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094" y="501041"/>
            <a:ext cx="8467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«КАЗАЧИЙ ПУТЬ»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сделать путешествия по БОЛЬШОЙ СЕВАСТОПОЛЬСКОЙ ТРОПЕ  более разнообразными и значительно интереснее посредством внесения в стандартный маршрут тематических конных или пешеходных экскурсий.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1080" y="3970751"/>
            <a:ext cx="3782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количество маршрутов предлагаемых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организации пролегает вне территории города Севастополя, выходя на территорию Республики Крым.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0279991" flipH="1">
            <a:off x="4210200" y="2586516"/>
            <a:ext cx="3809669" cy="1237752"/>
          </a:xfrm>
          <a:prstGeom prst="rightArrow">
            <a:avLst>
              <a:gd name="adj1" fmla="val 74994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Рассмотрим один из предлагаемых маршрутов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" y="397495"/>
            <a:ext cx="4773625" cy="6191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9813" y="1364550"/>
            <a:ext cx="471765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состоит из 4 частей: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Выход от ул.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Куйбыщевской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с.Терновка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до БСТ;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в долину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Черкез-Кермен</a:t>
            </a:r>
            <a:r>
              <a:rPr lang="ru-RU" b="1" dirty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FFFFFF"/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с посещением Храма Донаторов;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БСТ с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сотановкой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около монастыря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Челтер-Мармара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и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Шулдан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в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с.Терновка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FFFFFF"/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машрута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около 10 км</a:t>
            </a:r>
            <a:endParaRPr lang="ru-RU" b="1" dirty="0">
              <a:solidFill>
                <a:srgbClr val="FFFFFF"/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группы: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6(+2) человек (верхом)</a:t>
            </a:r>
          </a:p>
          <a:p>
            <a:pPr lvl="1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казака (в </a:t>
            </a:r>
            <a:r>
              <a:rPr lang="ru-RU" b="1" dirty="0" err="1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кскурсовод)</a:t>
            </a:r>
          </a:p>
          <a:p>
            <a:pPr lvl="1"/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пути 3.5 часа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49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6 часов</a:t>
            </a:r>
            <a:endParaRPr lang="ru-RU" b="1" dirty="0">
              <a:solidFill>
                <a:srgbClr val="FFFFFF"/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 smtClean="0">
              <a:solidFill>
                <a:srgbClr val="70AD47">
                  <a:lumMod val="50000"/>
                </a:srgbClr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70AD47">
                  <a:lumMod val="50000"/>
                </a:srgbClr>
              </a:solidFill>
              <a:effectLst>
                <a:glow rad="127000">
                  <a:schemeClr val="tx1">
                    <a:alpha val="49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0515" y="513567"/>
            <a:ext cx="4546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FF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МАРШРУТ</a:t>
            </a:r>
            <a:endParaRPr lang="ru-RU" sz="2800" b="1" dirty="0">
              <a:solidFill>
                <a:srgbClr val="FFFFFF"/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</TotalTime>
  <Words>1011</Words>
  <Application>Microsoft Office PowerPoint</Application>
  <PresentationFormat>Экран (4:3)</PresentationFormat>
  <Paragraphs>133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Тема Office</vt:lpstr>
      <vt:lpstr>  «КАЗАЧИЙ ПУТЬ»</vt:lpstr>
      <vt:lpstr>Презентация PowerPoint</vt:lpstr>
      <vt:lpstr>Программа «Казачий путь»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Храм Донаторов</vt:lpstr>
      <vt:lpstr>Презентация PowerPoint</vt:lpstr>
      <vt:lpstr>Пещерный монастырь на  Большой севастопольской тропе Челтер-Мармара (преподобного Саввы Освященного)</vt:lpstr>
      <vt:lpstr>Презентация PowerPoint</vt:lpstr>
      <vt:lpstr>119 туристических трассированных маршрутов только в Юго-Западном Крыму </vt:lpstr>
      <vt:lpstr>Презентация PowerPoint</vt:lpstr>
      <vt:lpstr>Презентация PowerPoint</vt:lpstr>
      <vt:lpstr>Презентация PowerPoint</vt:lpstr>
      <vt:lpstr>  «КАЗАЧИЙ ПУТЬ»</vt:lpstr>
      <vt:lpstr>Презентация PowerPoint</vt:lpstr>
      <vt:lpstr>С целью осуществления  проекта реализовано:</vt:lpstr>
      <vt:lpstr>Презентация PowerPoint</vt:lpstr>
      <vt:lpstr>Опорные пункты  ОКО «Севастопольский казачий округ»</vt:lpstr>
      <vt:lpstr>Для организации маршрутов необходимо: </vt:lpstr>
      <vt:lpstr>Необходимые ресурсы для осуществления проекта</vt:lpstr>
      <vt:lpstr>Итоги реализации проекта: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«КАЗАЧИЙ ПУТЬ»</dc:title>
  <dc:creator>Аврамчук Алексей Станиславович</dc:creator>
  <cp:lastModifiedBy>Аврамчук Алексей Станиславович</cp:lastModifiedBy>
  <cp:revision>80</cp:revision>
  <dcterms:created xsi:type="dcterms:W3CDTF">2018-10-05T08:05:55Z</dcterms:created>
  <dcterms:modified xsi:type="dcterms:W3CDTF">2019-06-27T09:34:35Z</dcterms:modified>
</cp:coreProperties>
</file>